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72" r:id="rId11"/>
    <p:sldId id="271" r:id="rId12"/>
    <p:sldId id="269" r:id="rId13"/>
  </p:sldIdLst>
  <p:sldSz cx="12192000" cy="6858000"/>
  <p:notesSz cx="6858000" cy="9144000"/>
  <p:embeddedFontLst>
    <p:embeddedFont>
      <p:font typeface="Sandoll 고딕Neo1 04 Regular" panose="020B0600000101010101" pitchFamily="34" charset="-127"/>
      <p:regular r:id="rId15"/>
    </p:embeddedFont>
    <p:embeddedFont>
      <p:font typeface="맑은 고딕" panose="020B0503020000020004" pitchFamily="34" charset="-127"/>
      <p:regular r:id="rId16"/>
      <p:bold r:id="rId17"/>
    </p:embeddedFont>
    <p:embeddedFont>
      <p:font typeface="helvetica" pitchFamily="2" charset="0"/>
      <p:regular r:id="rId18"/>
      <p:bold r:id="rId19"/>
      <p:italic r:id="rId20"/>
      <p:boldItalic r:id="rId21"/>
    </p:embeddedFont>
    <p:embeddedFont>
      <p:font typeface="helvetica" pitchFamily="2" charset="0"/>
      <p:regular r:id="rId18"/>
      <p:bold r:id="rId19"/>
      <p:italic r:id="rId20"/>
      <p:boldItalic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232C"/>
    <a:srgbClr val="E73F00"/>
    <a:srgbClr val="E12239"/>
    <a:srgbClr val="EA1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17" autoAdjust="0"/>
    <p:restoredTop sz="82915" autoAdjust="0"/>
  </p:normalViewPr>
  <p:slideViewPr>
    <p:cSldViewPr snapToGrid="0">
      <p:cViewPr varScale="1">
        <p:scale>
          <a:sx n="75" d="100"/>
          <a:sy n="75" d="100"/>
        </p:scale>
        <p:origin x="168" y="4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3053E0-B6E2-4DEA-9139-331B101529B5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4DF6C-BF38-4307-BF1B-8846C5E3F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384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879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236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큰 단위부터 작은 단위로 확장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차</a:t>
            </a:r>
            <a:r>
              <a:rPr lang="en-US" altLang="ko-KR" dirty="0"/>
              <a:t>: </a:t>
            </a:r>
            <a:r>
              <a:rPr lang="ko-KR" altLang="en-US" dirty="0"/>
              <a:t>연도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차</a:t>
            </a:r>
            <a:r>
              <a:rPr lang="en-US" altLang="ko-KR" dirty="0"/>
              <a:t>: </a:t>
            </a:r>
            <a:r>
              <a:rPr lang="ko-KR" altLang="en-US" dirty="0"/>
              <a:t>시즌</a:t>
            </a:r>
            <a:r>
              <a:rPr lang="en-US" altLang="ko-KR" dirty="0"/>
              <a:t>, </a:t>
            </a:r>
            <a:r>
              <a:rPr lang="ko-KR" altLang="en-US" dirty="0"/>
              <a:t>리그</a:t>
            </a:r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차</a:t>
            </a:r>
            <a:r>
              <a:rPr lang="en-US" altLang="ko-KR" dirty="0"/>
              <a:t>: </a:t>
            </a:r>
            <a:r>
              <a:rPr lang="ko-KR" altLang="en-US" dirty="0"/>
              <a:t>타입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387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137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281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287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69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703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C58AD-380E-4820-8014-B0AE42B91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144712-7329-4DA4-9831-F51B87B03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4B86C5-588E-4082-A00E-E574A5750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80D968-5A6F-4E85-BAAF-8E833A721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3D0739-C20E-4C31-80F2-A8973042B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677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993BF-6BE1-47D4-ABF6-D0E6B37D9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B388F2-2778-44AF-A745-597B51C4BD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A95EE-8583-46F4-808D-F9D70D86F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BEF04D-7F2A-456D-92D4-EAE87E9C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8B4CAE-AC46-4570-90C8-B66BCD59D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64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225039E-8478-4F5E-97E2-B5D0EE9140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54A0B6-F31D-4972-BD1A-D6C03EC7A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F05CEB-9B79-4EE2-AD78-5293EBDF5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3B1497-4F93-4FA6-A097-9EEC03476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4FBA3E-BE76-4180-BC7E-79804DD9B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038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EACF17-B0A8-4B62-BC5E-D7C0FF3AB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7BEA5C-4FF5-4AAF-8E0D-5F7D05361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1AC7CC-6001-4628-B7EB-366718370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0E588C-9C79-4B2F-BFE8-447A09D58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587322-332B-487F-A4AA-892D60AAE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147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6A5CBB-5756-45F5-9561-6F68DCFE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2D331A-B4C4-4F40-8A41-2B6BA33DE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818849-1283-49C2-8935-02C6E3A8F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E34074-282A-4A49-82BC-F2C1B4A9D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D44FE5-D277-4F89-8862-4E8B814F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290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866698-3909-45BE-9493-93649DA2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34E0F7-0B3C-4548-A67C-7B1C9D873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2589FE-AB49-46FF-8526-7084BB6BC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79624C-13EC-4031-817C-A6505A46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3DD30A-7133-46ED-BCE0-A9ABDBF38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AB21F1-0B11-491A-8861-59235D3FA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299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8D477E-E5E5-46F1-BC4B-52120AA11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E45D54-4505-4DF6-B78A-5B077E36C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70A1A4-C4AA-4751-A47A-DADB933AA7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FB27BB-9C79-4724-B5DA-C3FB62FF8E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B55483-A764-4A5C-9F52-E189AD688B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2D94196-8E22-4624-BCAA-7E3649A83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B26E1EF-F5FC-45A4-8D3E-EF707686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85F870-3AD3-4140-A454-DF4367951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503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04F3C2-466A-4740-A5E3-4731074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418D97-BB24-48D1-9501-24E922895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4D8D53-5BBC-48CC-B8B0-E56D3258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117B65-2C7C-492E-9CCA-F1C3539E9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915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902D8A-60C6-43CF-91C4-0348C3EEB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7B89E9-8F91-4DE7-90C4-DA777B524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CB7CE4-4B16-4924-AB55-A21362DE5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919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1FF7C1-73E3-41F9-9211-B0A73319C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BE9DD8-7958-483B-AEBA-609A61B50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3E84D1-241A-4DD0-AF7F-A47782F47D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E65748-F091-4F62-8FA5-E1FB94022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6F236F-DA2E-48A6-8045-FA1AE82CE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DE3D14-1B44-4E4D-804A-C9983447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692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A0605-2909-47AC-ADD4-14D4F51D2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D003DE-A17B-4FB4-9D1B-904A5F997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A5F369-B100-441B-A41E-E1FE4597D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C739E3-2F6C-4653-969F-D4FCE6DB1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A2BF9F-063A-49A5-A280-6AD90B38D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BAE99D-E1A2-4037-BBB6-4884E54B4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041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5F2AFFD-0716-4F3C-BF9C-9C1D93933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46E0D7-E9EF-4202-B1AB-11D2A19C0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46A1D4-8A8C-4A75-9E59-B879962D77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EB641-560B-4754-A5CF-1F51C800745C}" type="datetimeFigureOut">
              <a:rPr lang="ko-KR" altLang="en-US" smtClean="0"/>
              <a:t>2018. 9. 17.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9034C3-6FE0-4F85-979E-FD5B5CF1F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EDF5EC-9A7E-4DC4-8ED8-666CF6566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146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5511079F-E1A1-4558-A16B-39EAAF1AE83B}"/>
              </a:ext>
            </a:extLst>
          </p:cNvPr>
          <p:cNvSpPr/>
          <p:nvPr/>
        </p:nvSpPr>
        <p:spPr>
          <a:xfrm>
            <a:off x="3933645" y="1276709"/>
            <a:ext cx="4321834" cy="3588589"/>
          </a:xfrm>
          <a:prstGeom prst="parallelogram">
            <a:avLst>
              <a:gd name="adj" fmla="val 20016"/>
            </a:avLst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F435A0C-77BA-44AC-AB5C-A703D9C63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789" y="1863096"/>
            <a:ext cx="6622212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DYNAMIC     </a:t>
            </a:r>
            <a:b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GRAPH</a:t>
            </a:r>
            <a:b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ASSIGNME</a:t>
            </a:r>
            <a:r>
              <a:rPr lang="en-US" altLang="ko-KR" i="1" dirty="0">
                <a:solidFill>
                  <a:srgbClr val="10232C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NT</a:t>
            </a:r>
            <a:endParaRPr lang="ko-KR" altLang="en-US" i="1" dirty="0">
              <a:solidFill>
                <a:srgbClr val="10232C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99B690-0474-460B-AE34-15BE25BB7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1305" y="4865298"/>
            <a:ext cx="9144000" cy="504645"/>
          </a:xfrm>
        </p:spPr>
        <p:txBody>
          <a:bodyPr/>
          <a:lstStyle/>
          <a:p>
            <a:r>
              <a:rPr lang="en-US" altLang="ko-KR" b="1" dirty="0">
                <a:solidFill>
                  <a:srgbClr val="10232C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Design of data structure</a:t>
            </a:r>
            <a:endParaRPr lang="ko-KR" altLang="en-US" b="1" dirty="0">
              <a:solidFill>
                <a:srgbClr val="10232C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256159-1AAC-40CD-B3B5-C385031B8B53}"/>
              </a:ext>
            </a:extLst>
          </p:cNvPr>
          <p:cNvSpPr txBox="1"/>
          <p:nvPr/>
        </p:nvSpPr>
        <p:spPr>
          <a:xfrm>
            <a:off x="9067311" y="5378569"/>
            <a:ext cx="2785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rgbClr val="10232C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경영학부</a:t>
            </a:r>
            <a:endParaRPr lang="en-US" altLang="ko-KR" dirty="0">
              <a:solidFill>
                <a:srgbClr val="10232C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  <a:p>
            <a:pPr algn="r"/>
            <a:r>
              <a:rPr lang="en-US" altLang="ko-KR" dirty="0">
                <a:solidFill>
                  <a:srgbClr val="10232C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20115135</a:t>
            </a:r>
          </a:p>
          <a:p>
            <a:pPr algn="r"/>
            <a:r>
              <a:rPr lang="ko-KR" altLang="en-US" dirty="0" err="1">
                <a:solidFill>
                  <a:srgbClr val="10232C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양의현</a:t>
            </a:r>
            <a:endParaRPr lang="ko-KR" altLang="en-US" dirty="0">
              <a:solidFill>
                <a:srgbClr val="10232C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670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22C1A780-DAE7-46CA-ADA6-46F0DB75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Meaningful Metric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A4EA19-317B-4380-BEBA-ACC4EC7105AB}"/>
              </a:ext>
            </a:extLst>
          </p:cNvPr>
          <p:cNvSpPr/>
          <p:nvPr/>
        </p:nvSpPr>
        <p:spPr>
          <a:xfrm>
            <a:off x="946151" y="1374748"/>
            <a:ext cx="2139950" cy="60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ACC6363-902A-4D6F-A3AA-55A03E4BD278}"/>
              </a:ext>
            </a:extLst>
          </p:cNvPr>
          <p:cNvSpPr txBox="1">
            <a:spLocks/>
          </p:cNvSpPr>
          <p:nvPr/>
        </p:nvSpPr>
        <p:spPr>
          <a:xfrm>
            <a:off x="946151" y="1690688"/>
            <a:ext cx="3981449" cy="435133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Odds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No connection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Counter team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Warmonger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Pacifist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214954F-0DB6-1F42-8EFD-23DF7D746358}"/>
              </a:ext>
            </a:extLst>
          </p:cNvPr>
          <p:cNvSpPr txBox="1">
            <a:spLocks/>
          </p:cNvSpPr>
          <p:nvPr/>
        </p:nvSpPr>
        <p:spPr>
          <a:xfrm>
            <a:off x="5452533" y="1690688"/>
            <a:ext cx="5822951" cy="435133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특정 기간 동안 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</a:t>
            </a:r>
            <a:r>
              <a:rPr lang="ko-KR" alt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의 매치 합계</a:t>
            </a:r>
            <a:endParaRPr lang="en-US" altLang="ko-KR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DFS / BFS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와 연결된 모든 노드 중 승률이 가장 큰 팀 </a:t>
            </a:r>
            <a:endParaRPr lang="en-US" altLang="ko-KR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Centralization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Decentralization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113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4D7B03-563F-F244-B43E-91EB3628439E}"/>
              </a:ext>
            </a:extLst>
          </p:cNvPr>
          <p:cNvSpPr txBox="1"/>
          <p:nvPr/>
        </p:nvSpPr>
        <p:spPr>
          <a:xfrm>
            <a:off x="892175" y="2151727"/>
            <a:ext cx="1040764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Q. A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와 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B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가 이번 리그에서 붙으면 누가 유리해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?</a:t>
            </a:r>
          </a:p>
          <a:p>
            <a:endParaRPr kumimoji="1" lang="en-US" altLang="ko-KR" sz="3200" dirty="0">
              <a:solidFill>
                <a:schemeClr val="bg1"/>
              </a:solidFill>
              <a:latin typeface="Helvetica" pitchFamily="2" charset="0"/>
            </a:endParaRPr>
          </a:p>
          <a:p>
            <a:endParaRPr kumimoji="1" lang="en-US" altLang="ko-KR" sz="3200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A. 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지금까지의 전적으로 보았을 때에는 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A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가 유리하지만 최근의 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B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의 폼을 무시할 순 없어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.</a:t>
            </a:r>
            <a:endParaRPr kumimoji="1" lang="ko-KR" altLang="en-US" sz="32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560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EF191B-3FCC-44DA-8153-607D80651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8900" y="4748213"/>
            <a:ext cx="1524000" cy="1524000"/>
          </a:xfrm>
          <a:prstGeom prst="rect">
            <a:avLst/>
          </a:prstGeom>
        </p:spPr>
      </p:pic>
      <p:sp>
        <p:nvSpPr>
          <p:cNvPr id="11" name="제목 3">
            <a:extLst>
              <a:ext uri="{FF2B5EF4-FFF2-40B4-BE49-F238E27FC236}">
                <a16:creationId xmlns:a16="http://schemas.microsoft.com/office/drawing/2014/main" id="{BFF53B4E-11D7-45D3-BD1C-A14A7AB3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600" y="3429000"/>
            <a:ext cx="10515600" cy="2852737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Thanks for your attention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366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1352715-472E-4054-8508-F8363F27C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026" y="1709738"/>
            <a:ext cx="10424424" cy="249995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 Driven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94655CE-FBF6-4753-A7FC-666F0D178E57}"/>
              </a:ext>
            </a:extLst>
          </p:cNvPr>
          <p:cNvSpPr/>
          <p:nvPr/>
        </p:nvSpPr>
        <p:spPr>
          <a:xfrm>
            <a:off x="1052512" y="4088920"/>
            <a:ext cx="1569243" cy="56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525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1352715-472E-4054-8508-F8363F27C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026" y="2179023"/>
            <a:ext cx="3968152" cy="2499953"/>
          </a:xfrm>
        </p:spPr>
        <p:txBody>
          <a:bodyPr anchor="ctr">
            <a:norm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</a:t>
            </a:r>
            <a:endParaRPr lang="ko-KR" altLang="en-US" sz="9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제목 3">
            <a:extLst>
              <a:ext uri="{FF2B5EF4-FFF2-40B4-BE49-F238E27FC236}">
                <a16:creationId xmlns:a16="http://schemas.microsoft.com/office/drawing/2014/main" id="{6A7E3CFD-E59A-41BB-A515-16B8DB115D12}"/>
              </a:ext>
            </a:extLst>
          </p:cNvPr>
          <p:cNvSpPr txBox="1">
            <a:spLocks/>
          </p:cNvSpPr>
          <p:nvPr/>
        </p:nvSpPr>
        <p:spPr>
          <a:xfrm>
            <a:off x="7151296" y="2322213"/>
            <a:ext cx="4606508" cy="24999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COLLECT</a:t>
            </a:r>
          </a:p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</a:t>
            </a:r>
            <a:endParaRPr lang="ko-KR" altLang="en-US" sz="9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화살표: 아래로 구부러짐 1">
            <a:extLst>
              <a:ext uri="{FF2B5EF4-FFF2-40B4-BE49-F238E27FC236}">
                <a16:creationId xmlns:a16="http://schemas.microsoft.com/office/drawing/2014/main" id="{DED6CEF2-EAE8-434B-AEE4-7972A1AFE528}"/>
              </a:ext>
            </a:extLst>
          </p:cNvPr>
          <p:cNvSpPr/>
          <p:nvPr/>
        </p:nvSpPr>
        <p:spPr>
          <a:xfrm>
            <a:off x="4209692" y="1285336"/>
            <a:ext cx="3786996" cy="1293962"/>
          </a:xfrm>
          <a:prstGeom prst="curvedDownArrow">
            <a:avLst>
              <a:gd name="adj1" fmla="val 17125"/>
              <a:gd name="adj2" fmla="val 50000"/>
              <a:gd name="adj3" fmla="val 443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299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1352715-472E-4054-8508-F8363F27C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8931" y="2179023"/>
            <a:ext cx="3968152" cy="2499953"/>
          </a:xfrm>
        </p:spPr>
        <p:txBody>
          <a:bodyPr anchor="ctr">
            <a:norm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</a:t>
            </a:r>
            <a:endParaRPr lang="ko-KR" altLang="en-US" sz="9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제목 3">
            <a:extLst>
              <a:ext uri="{FF2B5EF4-FFF2-40B4-BE49-F238E27FC236}">
                <a16:creationId xmlns:a16="http://schemas.microsoft.com/office/drawing/2014/main" id="{6A7E3CFD-E59A-41BB-A515-16B8DB115D12}"/>
              </a:ext>
            </a:extLst>
          </p:cNvPr>
          <p:cNvSpPr txBox="1">
            <a:spLocks/>
          </p:cNvSpPr>
          <p:nvPr/>
        </p:nvSpPr>
        <p:spPr>
          <a:xfrm>
            <a:off x="902005" y="2322213"/>
            <a:ext cx="4606508" cy="24999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COLLECT</a:t>
            </a:r>
          </a:p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</a:t>
            </a:r>
            <a:endParaRPr lang="ko-KR" altLang="en-US" sz="9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화살표: 아래로 구부러짐 1">
            <a:extLst>
              <a:ext uri="{FF2B5EF4-FFF2-40B4-BE49-F238E27FC236}">
                <a16:creationId xmlns:a16="http://schemas.microsoft.com/office/drawing/2014/main" id="{DED6CEF2-EAE8-434B-AEE4-7972A1AFE528}"/>
              </a:ext>
            </a:extLst>
          </p:cNvPr>
          <p:cNvSpPr/>
          <p:nvPr/>
        </p:nvSpPr>
        <p:spPr>
          <a:xfrm>
            <a:off x="4209692" y="1285336"/>
            <a:ext cx="3786996" cy="1293962"/>
          </a:xfrm>
          <a:prstGeom prst="curvedDownArrow">
            <a:avLst>
              <a:gd name="adj1" fmla="val 17125"/>
              <a:gd name="adj2" fmla="val 50000"/>
              <a:gd name="adj3" fmla="val 443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811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1352715-472E-4054-8508-F8363F27C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Why Data Driven?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9CAC2C-D295-48A8-B379-8C41D63A99C0}"/>
              </a:ext>
            </a:extLst>
          </p:cNvPr>
          <p:cNvSpPr txBox="1"/>
          <p:nvPr/>
        </p:nvSpPr>
        <p:spPr>
          <a:xfrm>
            <a:off x="1040524" y="2634258"/>
            <a:ext cx="1011095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- </a:t>
            </a:r>
            <a:r>
              <a:rPr lang="ko-KR" altLang="en-US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좋은 주제를 선정하더라도</a:t>
            </a:r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, </a:t>
            </a:r>
            <a:r>
              <a:rPr lang="ko-KR" altLang="en-US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이를 뒷받침해줄 신뢰성 있는 데이터가 존재하지 않는다면 검증하기 어려움</a:t>
            </a:r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.</a:t>
            </a:r>
            <a:endParaRPr lang="ko-KR" altLang="en-US" sz="2600" dirty="0">
              <a:solidFill>
                <a:schemeClr val="bg1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61A21E-957C-4806-9A60-FDD4355B6F42}"/>
              </a:ext>
            </a:extLst>
          </p:cNvPr>
          <p:cNvSpPr txBox="1"/>
          <p:nvPr/>
        </p:nvSpPr>
        <p:spPr>
          <a:xfrm>
            <a:off x="1040524" y="3714196"/>
            <a:ext cx="101109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- </a:t>
            </a:r>
            <a:r>
              <a:rPr lang="ko-KR" altLang="en-US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데이터를 찾아서 원하는 형태로 가공하는데 많은 시간이 들 수 있음</a:t>
            </a:r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.</a:t>
            </a:r>
            <a:endParaRPr lang="ko-KR" altLang="en-US" sz="2600" dirty="0">
              <a:solidFill>
                <a:schemeClr val="bg1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E71A24-DBBF-4A00-ACAF-6544FD666DA4}"/>
              </a:ext>
            </a:extLst>
          </p:cNvPr>
          <p:cNvSpPr txBox="1"/>
          <p:nvPr/>
        </p:nvSpPr>
        <p:spPr>
          <a:xfrm>
            <a:off x="1040524" y="5150210"/>
            <a:ext cx="101109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- </a:t>
            </a:r>
            <a:r>
              <a:rPr lang="ko-KR" altLang="en-US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교수님께서 중요하다고 말씀하심</a:t>
            </a:r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.</a:t>
            </a:r>
            <a:endParaRPr lang="ko-KR" altLang="en-US" sz="2600" dirty="0">
              <a:solidFill>
                <a:schemeClr val="bg1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9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5E66DBA-C042-4854-80D4-304C34E0A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7" y="2592815"/>
            <a:ext cx="4398579" cy="167237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8135405-FC84-4394-AFE6-A783D2A4D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759" y="2514796"/>
            <a:ext cx="4740164" cy="182840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6D3B83D-7A88-48F9-A33D-3613F49B5E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776" y="2883776"/>
            <a:ext cx="1090448" cy="109044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5CEACB93-938E-425F-BD9F-8C78EB23DFC0}"/>
              </a:ext>
            </a:extLst>
          </p:cNvPr>
          <p:cNvSpPr/>
          <p:nvPr/>
        </p:nvSpPr>
        <p:spPr>
          <a:xfrm>
            <a:off x="3231331" y="5220584"/>
            <a:ext cx="5750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https://www.kaggle.com/chuckephron/leagueoflegends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909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22C1A780-DAE7-46CA-ADA6-46F0DB75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Dataset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566D80A-2361-4B3A-83FB-C4E997D5CD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311" y="735725"/>
            <a:ext cx="4623774" cy="5586248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B324DDC-7D5F-4773-ACFE-1D47E759E8D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993111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Match Count: 7621</a:t>
            </a:r>
          </a:p>
          <a:p>
            <a:pPr fontAlgn="base"/>
            <a:endParaRPr lang="en-US" altLang="ko-KR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League: NALCS, LCK, WC, </a:t>
            </a:r>
            <a:r>
              <a:rPr lang="en-US" altLang="ko-KR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etc</a:t>
            </a:r>
            <a:endParaRPr lang="en-US" altLang="ko-KR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Period: 2014 - 2018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Season: Spring, Summer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Type: Season, Playoffs, International, </a:t>
            </a:r>
            <a:r>
              <a:rPr lang="en-US" altLang="ko-KR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etc</a:t>
            </a:r>
            <a:endParaRPr lang="en-US" altLang="ko-KR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D92E3BC-26BB-4D6B-BA08-7F11742431F1}"/>
              </a:ext>
            </a:extLst>
          </p:cNvPr>
          <p:cNvSpPr/>
          <p:nvPr/>
        </p:nvSpPr>
        <p:spPr>
          <a:xfrm>
            <a:off x="6831311" y="735725"/>
            <a:ext cx="3763117" cy="5586248"/>
          </a:xfrm>
          <a:prstGeom prst="rect">
            <a:avLst/>
          </a:prstGeom>
          <a:noFill/>
          <a:ln w="31750">
            <a:solidFill>
              <a:srgbClr val="EA1D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F352A57-D02F-4589-ACDF-DC96E3E8BA58}"/>
              </a:ext>
            </a:extLst>
          </p:cNvPr>
          <p:cNvSpPr/>
          <p:nvPr/>
        </p:nvSpPr>
        <p:spPr>
          <a:xfrm>
            <a:off x="957919" y="1272147"/>
            <a:ext cx="1901962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549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22C1A780-DAE7-46CA-ADA6-46F0DB75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Characteristics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CC861D5F-FF47-448E-A1AA-24AC91708D1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 (Node): Individual LOL pro </a:t>
            </a:r>
            <a:r>
              <a:rPr lang="en-US" altLang="ko-KR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team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 (Edge): </a:t>
            </a:r>
            <a:r>
              <a:rPr lang="en-US" altLang="ko-KR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Match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between two teams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This graph is </a:t>
            </a:r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`</a:t>
            </a:r>
            <a:r>
              <a:rPr lang="en-US" altLang="ko-KR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undirected</a:t>
            </a:r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`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Set </a:t>
            </a:r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`</a:t>
            </a:r>
            <a:r>
              <a:rPr lang="en-US" altLang="ko-KR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weight</a:t>
            </a:r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`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as victory point.</a:t>
            </a:r>
          </a:p>
          <a:p>
            <a:pPr fontAlgn="base"/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A4EA19-317B-4380-BEBA-ACC4EC7105AB}"/>
              </a:ext>
            </a:extLst>
          </p:cNvPr>
          <p:cNvSpPr/>
          <p:nvPr/>
        </p:nvSpPr>
        <p:spPr>
          <a:xfrm>
            <a:off x="984250" y="1273148"/>
            <a:ext cx="2397125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198F4145-6F4A-48DD-9AAA-8091FE8615E2}"/>
              </a:ext>
            </a:extLst>
          </p:cNvPr>
          <p:cNvSpPr/>
          <p:nvPr/>
        </p:nvSpPr>
        <p:spPr>
          <a:xfrm>
            <a:off x="2533649" y="4275589"/>
            <a:ext cx="1800000" cy="1800000"/>
          </a:xfrm>
          <a:prstGeom prst="ellipse">
            <a:avLst/>
          </a:prstGeom>
          <a:solidFill>
            <a:srgbClr val="E12239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elvetica" panose="020B0604020202020204" pitchFamily="34" charset="0"/>
                <a:cs typeface="helvetica" panose="020B0604020202020204" pitchFamily="34" charset="0"/>
              </a:rPr>
              <a:t>SKT</a:t>
            </a:r>
            <a:endParaRPr lang="ko-KR" alt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643CFA-4E9E-4723-A674-32A2CE632D38}"/>
              </a:ext>
            </a:extLst>
          </p:cNvPr>
          <p:cNvSpPr/>
          <p:nvPr/>
        </p:nvSpPr>
        <p:spPr>
          <a:xfrm>
            <a:off x="7781924" y="4275589"/>
            <a:ext cx="1800000" cy="1800000"/>
          </a:xfrm>
          <a:prstGeom prst="ellipse">
            <a:avLst/>
          </a:prstGeom>
          <a:solidFill>
            <a:srgbClr val="E73F00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elvetica" panose="020B0604020202020204" pitchFamily="34" charset="0"/>
                <a:cs typeface="helvetica" panose="020B0604020202020204" pitchFamily="34" charset="0"/>
              </a:rPr>
              <a:t>ROX</a:t>
            </a:r>
            <a:endParaRPr lang="ko-KR" alt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83C5BDD-5208-40F9-8AAD-1AA66B1BE099}"/>
              </a:ext>
            </a:extLst>
          </p:cNvPr>
          <p:cNvCxnSpPr>
            <a:cxnSpLocks/>
            <a:stCxn id="2" idx="6"/>
            <a:endCxn id="11" idx="2"/>
          </p:cNvCxnSpPr>
          <p:nvPr/>
        </p:nvCxnSpPr>
        <p:spPr>
          <a:xfrm>
            <a:off x="4333649" y="5175589"/>
            <a:ext cx="3448275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7379601-17B3-4FB8-95B1-8C26732875C8}"/>
              </a:ext>
            </a:extLst>
          </p:cNvPr>
          <p:cNvSpPr txBox="1"/>
          <p:nvPr/>
        </p:nvSpPr>
        <p:spPr>
          <a:xfrm>
            <a:off x="5286488" y="4533900"/>
            <a:ext cx="1619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[2, 2]</a:t>
            </a:r>
            <a:endParaRPr lang="ko-KR" altLang="en-US" sz="32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560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22C1A780-DAE7-46CA-ADA6-46F0DB75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Meaningful Metric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A4EA19-317B-4380-BEBA-ACC4EC7105AB}"/>
              </a:ext>
            </a:extLst>
          </p:cNvPr>
          <p:cNvSpPr/>
          <p:nvPr/>
        </p:nvSpPr>
        <p:spPr>
          <a:xfrm>
            <a:off x="946151" y="1374748"/>
            <a:ext cx="2139950" cy="60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8439238A-726F-4D79-867E-7496DCCDF0C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257800" cy="435133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trike="sngStrike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Distance: Dijkstra algorithms</a:t>
            </a:r>
          </a:p>
          <a:p>
            <a:r>
              <a:rPr lang="en-US" altLang="ko-KR" strike="sngStrike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Communities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ACC6363-902A-4D6F-A3AA-55A03E4BD278}"/>
              </a:ext>
            </a:extLst>
          </p:cNvPr>
          <p:cNvSpPr txBox="1">
            <a:spLocks/>
          </p:cNvSpPr>
          <p:nvPr/>
        </p:nvSpPr>
        <p:spPr>
          <a:xfrm>
            <a:off x="6502400" y="1690688"/>
            <a:ext cx="5257800" cy="435133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Odds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No connection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Counter team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Warmonger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Pacifist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BFCBD-3DA6-4E29-A5F2-4CBCA185299F}"/>
              </a:ext>
            </a:extLst>
          </p:cNvPr>
          <p:cNvSpPr txBox="1"/>
          <p:nvPr/>
        </p:nvSpPr>
        <p:spPr>
          <a:xfrm>
            <a:off x="6096000" y="3095599"/>
            <a:ext cx="6096000" cy="120032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10232C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Transition</a:t>
            </a:r>
            <a:endParaRPr lang="ko-KR" altLang="en-US" sz="7200" dirty="0">
              <a:solidFill>
                <a:srgbClr val="10232C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099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244</Words>
  <Application>Microsoft Macintosh PowerPoint</Application>
  <PresentationFormat>와이드스크린</PresentationFormat>
  <Paragraphs>70</Paragraphs>
  <Slides>12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helvetica</vt:lpstr>
      <vt:lpstr>Sandoll 고딕Neo1 04 Regular</vt:lpstr>
      <vt:lpstr>Arial</vt:lpstr>
      <vt:lpstr>helvetica</vt:lpstr>
      <vt:lpstr>맑은 고딕</vt:lpstr>
      <vt:lpstr>Office 테마</vt:lpstr>
      <vt:lpstr>  DYNAMIC       GRAPH ASSIGNMENT</vt:lpstr>
      <vt:lpstr>Data Driven</vt:lpstr>
      <vt:lpstr>TOPIC</vt:lpstr>
      <vt:lpstr>TOPIC</vt:lpstr>
      <vt:lpstr>Why Data Driven?</vt:lpstr>
      <vt:lpstr>PowerPoint 프레젠테이션</vt:lpstr>
      <vt:lpstr>Dataset</vt:lpstr>
      <vt:lpstr>Characteristics</vt:lpstr>
      <vt:lpstr>Meaningful Metric</vt:lpstr>
      <vt:lpstr>Meaningful Metric</vt:lpstr>
      <vt:lpstr>PowerPoint 프레젠테이션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League of Legends Match</dc:title>
  <dc:creator>Yang Noah</dc:creator>
  <cp:lastModifiedBy>양의현</cp:lastModifiedBy>
  <cp:revision>30</cp:revision>
  <dcterms:created xsi:type="dcterms:W3CDTF">2018-09-09T12:33:30Z</dcterms:created>
  <dcterms:modified xsi:type="dcterms:W3CDTF">2018-09-17T01:52:17Z</dcterms:modified>
</cp:coreProperties>
</file>

<file path=docProps/thumbnail.jpeg>
</file>